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681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58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98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9738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8710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3411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5517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343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9653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4460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5660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9798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2977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0377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854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80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6F75F-B89B-4B9A-9D4C-70D4724CE960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E3BB963-1557-479B-9A24-79731D8399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1555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0A2F4-133E-7073-849E-40022C158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743200" y="312439"/>
            <a:ext cx="9448800" cy="1825096"/>
          </a:xfrm>
        </p:spPr>
        <p:txBody>
          <a:bodyPr/>
          <a:lstStyle/>
          <a:p>
            <a:r>
              <a:rPr lang="en-IN" dirty="0"/>
              <a:t>STORAGE CLASSES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9D82F9-BC23-93A3-E7AA-AF9ECFD3DB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9419" y="2586971"/>
            <a:ext cx="9448800" cy="6858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IN" dirty="0"/>
              <a:t>UNIT-5</a:t>
            </a:r>
          </a:p>
          <a:p>
            <a:pPr algn="l"/>
            <a:r>
              <a:rPr lang="en-IN" dirty="0"/>
              <a:t>PROGRAMMING IN C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A9B3364-6885-DDC4-4FD8-C887B8E75451}"/>
              </a:ext>
            </a:extLst>
          </p:cNvPr>
          <p:cNvSpPr txBox="1">
            <a:spLocks/>
          </p:cNvSpPr>
          <p:nvPr/>
        </p:nvSpPr>
        <p:spPr>
          <a:xfrm>
            <a:off x="7357241" y="4802145"/>
            <a:ext cx="9448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Prepared by</a:t>
            </a:r>
          </a:p>
          <a:p>
            <a:r>
              <a:rPr lang="en-IN" dirty="0"/>
              <a:t>M.DHARANI AP/CSE</a:t>
            </a:r>
          </a:p>
        </p:txBody>
      </p:sp>
    </p:spTree>
    <p:extLst>
      <p:ext uri="{BB962C8B-B14F-4D97-AF65-F5344CB8AC3E}">
        <p14:creationId xmlns:p14="http://schemas.microsoft.com/office/powerpoint/2010/main" val="288860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D27ED-6A75-A6BA-9104-3065EC395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9351"/>
            <a:ext cx="10515600" cy="5187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Example Program:</a:t>
            </a:r>
          </a:p>
          <a:p>
            <a:pPr marL="0" indent="0">
              <a:buNone/>
            </a:pPr>
            <a:r>
              <a:rPr lang="en-US" dirty="0"/>
              <a:t>#include&lt;stdio.h&gt;</a:t>
            </a:r>
          </a:p>
          <a:p>
            <a:pPr marL="0" indent="0">
              <a:buNone/>
            </a:pPr>
            <a:r>
              <a:rPr lang="en-US" dirty="0"/>
              <a:t>#include&lt;conio.h&gt;</a:t>
            </a:r>
          </a:p>
          <a:p>
            <a:pPr marL="0" indent="0">
              <a:buNone/>
            </a:pPr>
            <a:r>
              <a:rPr lang="en-US" dirty="0" err="1"/>
              <a:t>externint</a:t>
            </a:r>
            <a:r>
              <a:rPr lang="en-US" dirty="0"/>
              <a:t> a=100;</a:t>
            </a:r>
          </a:p>
          <a:p>
            <a:pPr marL="0" indent="0">
              <a:buNone/>
            </a:pPr>
            <a:r>
              <a:rPr lang="en-US" dirty="0"/>
              <a:t>void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(“a is %d”, a);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en-US" dirty="0"/>
              <a:t>a is 100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7927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1A869-4018-06F0-2B6B-644FDA183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4127"/>
          </a:xfrm>
        </p:spPr>
        <p:txBody>
          <a:bodyPr>
            <a:normAutofit/>
          </a:bodyPr>
          <a:lstStyle/>
          <a:p>
            <a:r>
              <a:rPr lang="en-IN" b="1" dirty="0"/>
              <a:t>Static Storage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264C9-C65B-DE2C-C927-D431931FC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252"/>
            <a:ext cx="10515600" cy="5037711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when a local variable is made static, it allows the variable to maintain the values that are available between various function calls.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This type of storage class gives an instruction to a compiler to keep the given local variable around during the program’s lifetime- instead of creating it and then destroying it every time it comes into a scope and goes out of it.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4261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71D65-175A-8691-F899-CE12642A3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236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A19E5-1205-90F3-28AD-3D762F52F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9272"/>
            <a:ext cx="10515600" cy="5067691"/>
          </a:xfrm>
        </p:spPr>
        <p:txBody>
          <a:bodyPr/>
          <a:lstStyle/>
          <a:p>
            <a:r>
              <a:rPr lang="en-US" dirty="0"/>
              <a:t>We can declare the very same static variable multiple times, but we can only assign it a single time.</a:t>
            </a:r>
          </a:p>
          <a:p>
            <a:r>
              <a:rPr lang="en-US" dirty="0"/>
              <a:t>The initial value of a static integral variable, by default, is 0. Else, it is null.</a:t>
            </a:r>
          </a:p>
          <a:p>
            <a:r>
              <a:rPr lang="en-US" dirty="0"/>
              <a:t>Default value of static variable is zero.</a:t>
            </a:r>
          </a:p>
          <a:p>
            <a:r>
              <a:rPr lang="en-US" dirty="0"/>
              <a:t>Stored in main memory.</a:t>
            </a:r>
          </a:p>
          <a:p>
            <a:r>
              <a:rPr lang="en-US" dirty="0"/>
              <a:t>Scope of static variable is local and global scope.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v-SE" b="1" i="1" dirty="0"/>
              <a:t>Syntax: static datatype var1, var2,......varn;</a:t>
            </a:r>
          </a:p>
          <a:p>
            <a:pPr marL="0" indent="0">
              <a:buNone/>
            </a:pPr>
            <a:r>
              <a:rPr lang="sv-SE" b="1" i="1" dirty="0"/>
              <a:t>Example: static inta,b;</a:t>
            </a:r>
            <a:endParaRPr lang="en-IN" b="1" i="1" dirty="0"/>
          </a:p>
        </p:txBody>
      </p:sp>
    </p:spTree>
    <p:extLst>
      <p:ext uri="{BB962C8B-B14F-4D97-AF65-F5344CB8AC3E}">
        <p14:creationId xmlns:p14="http://schemas.microsoft.com/office/powerpoint/2010/main" val="2307310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FBF20-D41F-D865-CA2A-139BD76EE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4557"/>
            <a:ext cx="10515600" cy="5502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Example Program:</a:t>
            </a:r>
          </a:p>
          <a:p>
            <a:pPr marL="0" indent="0">
              <a:buNone/>
            </a:pPr>
            <a:r>
              <a:rPr lang="en-US" dirty="0"/>
              <a:t>#include&lt;stdio.h&gt;</a:t>
            </a:r>
          </a:p>
          <a:p>
            <a:pPr marL="0" indent="0">
              <a:buNone/>
            </a:pPr>
            <a:r>
              <a:rPr lang="en-US" dirty="0"/>
              <a:t>#include&lt;conio.h&gt;</a:t>
            </a:r>
          </a:p>
          <a:p>
            <a:pPr marL="0" indent="0">
              <a:buNone/>
            </a:pPr>
            <a:r>
              <a:rPr lang="en-US" dirty="0"/>
              <a:t>void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static int a;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(“a is %d”, a);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en-US" dirty="0"/>
              <a:t>a is 0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43388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432E3-4F02-94AF-20F2-86A95ADE8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9295"/>
          </a:xfrm>
        </p:spPr>
        <p:txBody>
          <a:bodyPr>
            <a:normAutofit fontScale="90000"/>
          </a:bodyPr>
          <a:lstStyle/>
          <a:p>
            <a:r>
              <a:rPr lang="en-IN" dirty="0"/>
              <a:t>Register Storage Class: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DDE92-BA12-C7EC-8719-D59C54882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9292"/>
            <a:ext cx="10515600" cy="5097671"/>
          </a:xfrm>
        </p:spPr>
        <p:txBody>
          <a:bodyPr/>
          <a:lstStyle/>
          <a:p>
            <a:r>
              <a:rPr lang="en-US" dirty="0"/>
              <a:t>The register storage class is used for defining the local variables that must be stored in any register, and not in RAM. </a:t>
            </a:r>
          </a:p>
          <a:p>
            <a:r>
              <a:rPr lang="en-US" dirty="0"/>
              <a:t>Maximum size of this variable is equal to that of the register size.</a:t>
            </a:r>
          </a:p>
          <a:p>
            <a:pPr marL="0" indent="0">
              <a:buNone/>
            </a:pPr>
            <a:r>
              <a:rPr lang="en-US" b="1" i="1" dirty="0"/>
              <a:t>Features</a:t>
            </a:r>
          </a:p>
          <a:p>
            <a:pPr algn="just"/>
            <a:r>
              <a:rPr lang="en-US" dirty="0"/>
              <a:t>Its access time is comparatively much faster than that of the automatic variables.</a:t>
            </a:r>
          </a:p>
          <a:p>
            <a:pPr algn="just"/>
            <a:r>
              <a:rPr lang="en-US" dirty="0"/>
              <a:t>The default initial value of any given register local value will always be 0.</a:t>
            </a:r>
          </a:p>
          <a:p>
            <a:pPr algn="just"/>
            <a:r>
              <a:rPr lang="en-US" dirty="0"/>
              <a:t>We use the register keyword for the variable that must be stored in a CPU register.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3425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1FAA2-61F8-3207-630B-C5EA6FF05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4754"/>
            <a:ext cx="10515600" cy="58022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1" i="1" dirty="0"/>
              <a:t>Syntax: register datatype var1, var2,....</a:t>
            </a:r>
            <a:r>
              <a:rPr lang="en-IN" b="1" i="1" dirty="0" err="1"/>
              <a:t>varn</a:t>
            </a:r>
            <a:r>
              <a:rPr lang="en-IN" b="1" i="1" dirty="0"/>
              <a:t>;</a:t>
            </a:r>
          </a:p>
          <a:p>
            <a:pPr marL="0" indent="0">
              <a:buNone/>
            </a:pPr>
            <a:r>
              <a:rPr lang="en-IN" b="1" i="1" dirty="0"/>
              <a:t>Example: register int a=10;</a:t>
            </a:r>
          </a:p>
          <a:p>
            <a:pPr marL="0" indent="0">
              <a:buNone/>
            </a:pPr>
            <a:r>
              <a:rPr lang="en-IN" dirty="0"/>
              <a:t>Example Program:</a:t>
            </a:r>
          </a:p>
          <a:p>
            <a:pPr marL="0" indent="0">
              <a:buNone/>
            </a:pPr>
            <a:r>
              <a:rPr lang="en-IN" dirty="0"/>
              <a:t>#include&lt;stdio.h&gt;</a:t>
            </a:r>
          </a:p>
          <a:p>
            <a:pPr marL="0" indent="0">
              <a:buNone/>
            </a:pPr>
            <a:r>
              <a:rPr lang="en-IN" dirty="0"/>
              <a:t>#include&lt;conio.h&gt;</a:t>
            </a:r>
          </a:p>
          <a:p>
            <a:pPr marL="0" indent="0">
              <a:buNone/>
            </a:pPr>
            <a:r>
              <a:rPr lang="en-IN" dirty="0"/>
              <a:t>void main()</a:t>
            </a:r>
          </a:p>
          <a:p>
            <a:pPr marL="0" indent="0">
              <a:buNone/>
            </a:pPr>
            <a:r>
              <a:rPr lang="en-IN" dirty="0"/>
              <a:t>{</a:t>
            </a:r>
          </a:p>
          <a:p>
            <a:pPr marL="0" indent="0">
              <a:buNone/>
            </a:pPr>
            <a:r>
              <a:rPr lang="en-IN" dirty="0"/>
              <a:t>register int a=10;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(“a is %d”, a);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en-US" dirty="0"/>
              <a:t>a is 10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7320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48498-7777-1D62-B9BF-5F7900E17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Typedef Storage class: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873E1-73DC-C705-22FE-B15C176C0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/>
              <a:t>Used to create a new name for existing datatype.</a:t>
            </a:r>
          </a:p>
          <a:p>
            <a:pPr marL="0" indent="0">
              <a:buNone/>
            </a:pPr>
            <a:r>
              <a:rPr lang="en-IN" dirty="0"/>
              <a:t>Syntax:</a:t>
            </a:r>
          </a:p>
          <a:p>
            <a:pPr marL="0" indent="0">
              <a:buNone/>
            </a:pPr>
            <a:r>
              <a:rPr lang="en-US" dirty="0"/>
              <a:t>typedef </a:t>
            </a:r>
            <a:r>
              <a:rPr lang="en-US" dirty="0" err="1"/>
              <a:t>existing_type</a:t>
            </a:r>
            <a:r>
              <a:rPr lang="en-US" dirty="0"/>
              <a:t> </a:t>
            </a:r>
            <a:r>
              <a:rPr lang="en-US" dirty="0" err="1"/>
              <a:t>new_name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Features:</a:t>
            </a:r>
          </a:p>
          <a:p>
            <a:pPr marL="0" indent="0">
              <a:buNone/>
            </a:pPr>
            <a:r>
              <a:rPr lang="en-US" dirty="0"/>
              <a:t>● Provides a meaningful way of declaring the variables.</a:t>
            </a:r>
          </a:p>
          <a:p>
            <a:pPr marL="0" indent="0">
              <a:buNone/>
            </a:pPr>
            <a:r>
              <a:rPr lang="en-US" dirty="0"/>
              <a:t>● Increases the readability of the program.</a:t>
            </a:r>
          </a:p>
          <a:p>
            <a:pPr marL="0" indent="0">
              <a:buNone/>
            </a:pPr>
            <a:r>
              <a:rPr lang="en-US" dirty="0"/>
              <a:t>● A complex declaration can be reduced to short and meaningful declaration.</a:t>
            </a:r>
          </a:p>
          <a:p>
            <a:pPr marL="0" indent="0">
              <a:buNone/>
            </a:pPr>
            <a:r>
              <a:rPr lang="en-US" dirty="0"/>
              <a:t>● typedef is widely used while dealing with structures.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4324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F3174-1ED6-0B8C-087A-E06A36ED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3970"/>
          </a:xfrm>
        </p:spPr>
        <p:txBody>
          <a:bodyPr/>
          <a:lstStyle/>
          <a:p>
            <a:r>
              <a:rPr lang="en-IN" b="1" dirty="0"/>
              <a:t>STORAGE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CDD44-EECC-10AC-69B4-82BE4D1C6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9096"/>
            <a:ext cx="10515600" cy="479786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The storage classes define the visibility (scope) and the lifetime of any function/ variable within a C program.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Every identifier should be declared with data type as well as storage class.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If the storage class is not specified in a declaration statement, the compiler assumes default storage class depending upon the scope in which the declaration is made.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960433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8B2DB-D729-2914-7112-B0B7305AF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BF060-7212-5240-A4FD-1E0383916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dirty="0"/>
              <a:t>● Automatic Storage Class </a:t>
            </a:r>
            <a:endParaRPr lang="en-IN" sz="2800" b="0" dirty="0">
              <a:effectLst/>
            </a:endParaRPr>
          </a:p>
          <a:p>
            <a:pPr marL="0" indent="0">
              <a:buNone/>
            </a:pPr>
            <a:r>
              <a:rPr lang="en-IN" sz="2800" dirty="0"/>
              <a:t>● External Storage Class </a:t>
            </a:r>
            <a:endParaRPr lang="en-IN" sz="2800" b="0" dirty="0">
              <a:effectLst/>
            </a:endParaRPr>
          </a:p>
          <a:p>
            <a:pPr marL="0" indent="0">
              <a:buNone/>
            </a:pPr>
            <a:r>
              <a:rPr lang="en-IN" sz="2800" dirty="0"/>
              <a:t>● Static Storage Class </a:t>
            </a:r>
            <a:endParaRPr lang="en-IN" sz="2800" b="0" dirty="0">
              <a:effectLst/>
            </a:endParaRPr>
          </a:p>
          <a:p>
            <a:pPr marL="0" indent="0">
              <a:buNone/>
            </a:pPr>
            <a:r>
              <a:rPr lang="en-IN" sz="2800" dirty="0"/>
              <a:t>● Register Storage Class </a:t>
            </a:r>
            <a:endParaRPr lang="en-IN" sz="2800" b="0" dirty="0">
              <a:effectLst/>
            </a:endParaRPr>
          </a:p>
          <a:p>
            <a:pPr marL="0" indent="0">
              <a:buNone/>
            </a:pPr>
            <a:r>
              <a:rPr lang="en-IN" sz="2800" dirty="0"/>
              <a:t>● typedef </a:t>
            </a:r>
            <a:endParaRPr lang="en-IN" sz="2800" b="0" dirty="0">
              <a:effectLst/>
            </a:endParaRP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585379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02B08-23E0-1DEA-E956-E450A5710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157"/>
          </a:xfrm>
        </p:spPr>
        <p:txBody>
          <a:bodyPr>
            <a:normAutofit/>
          </a:bodyPr>
          <a:lstStyle/>
          <a:p>
            <a:r>
              <a:rPr lang="en-IN" b="1" dirty="0"/>
              <a:t>Comparison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9ADD5F-4351-F3F7-ED24-43052AD6E3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1128"/>
          <a:stretch>
            <a:fillRect/>
          </a:stretch>
        </p:blipFill>
        <p:spPr>
          <a:xfrm>
            <a:off x="697043" y="1349115"/>
            <a:ext cx="10825393" cy="4856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791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DB96C-C669-3699-867B-1CAEF8C6E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Automatic Storage Class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8326C-CBE7-6826-F1EF-730F9D82F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It is also known as the auto storage class, and it acts as the default storage class for all the variables that are local in nature.</a:t>
            </a:r>
          </a:p>
          <a:p>
            <a:r>
              <a:rPr lang="en-US" dirty="0"/>
              <a:t>For example,</a:t>
            </a:r>
          </a:p>
          <a:p>
            <a:pPr marL="1169988" indent="88900">
              <a:buNone/>
            </a:pPr>
            <a:r>
              <a:rPr lang="en-US" dirty="0"/>
              <a:t>{</a:t>
            </a:r>
          </a:p>
          <a:p>
            <a:pPr marL="1169988" indent="88900">
              <a:buNone/>
            </a:pPr>
            <a:r>
              <a:rPr lang="en-US" dirty="0"/>
              <a:t>int month;</a:t>
            </a:r>
          </a:p>
          <a:p>
            <a:pPr marL="1169988" indent="88900">
              <a:buNone/>
            </a:pPr>
            <a:r>
              <a:rPr lang="en-US" dirty="0"/>
              <a:t>auto int month;</a:t>
            </a:r>
          </a:p>
          <a:p>
            <a:pPr marL="1169988" indent="88900">
              <a:buNone/>
            </a:pPr>
            <a:r>
              <a:rPr lang="en-US" dirty="0"/>
              <a:t>}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0482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9951E-5BD4-F4DF-367D-1D70F6C5C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E5B9E-382B-872C-8808-30AC327F1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allocation of memory for these variables occurs automatically during the runtime.</a:t>
            </a:r>
          </a:p>
          <a:p>
            <a:r>
              <a:rPr lang="en-US" dirty="0"/>
              <a:t>The visibility of these variables is also limited to that block in which we are defining them.</a:t>
            </a:r>
          </a:p>
          <a:p>
            <a:r>
              <a:rPr lang="en-US" dirty="0"/>
              <a:t>Stored in main memory. </a:t>
            </a:r>
          </a:p>
          <a:p>
            <a:r>
              <a:rPr lang="en-US" dirty="0"/>
              <a:t>scope of auto variable is local.</a:t>
            </a:r>
          </a:p>
          <a:p>
            <a:r>
              <a:rPr lang="en-US" dirty="0"/>
              <a:t>Auto variables will have garbage value.</a:t>
            </a:r>
          </a:p>
          <a:p>
            <a:pPr marL="0" indent="0">
              <a:buNone/>
            </a:pPr>
            <a:r>
              <a:rPr lang="en-IN" dirty="0"/>
              <a:t>Syntax: auto datatype var1, var2,.....</a:t>
            </a:r>
            <a:r>
              <a:rPr lang="en-IN" dirty="0" err="1"/>
              <a:t>varn</a:t>
            </a:r>
            <a:r>
              <a:rPr lang="en-IN" dirty="0"/>
              <a:t>;</a:t>
            </a:r>
          </a:p>
          <a:p>
            <a:pPr marL="0" indent="0">
              <a:buNone/>
            </a:pPr>
            <a:r>
              <a:rPr lang="en-IN" dirty="0"/>
              <a:t>Example: auto float </a:t>
            </a:r>
            <a:r>
              <a:rPr lang="en-IN" dirty="0" err="1"/>
              <a:t>x,y</a:t>
            </a:r>
            <a:r>
              <a:rPr lang="en-IN" dirty="0"/>
              <a:t>;</a:t>
            </a:r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42693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362D4-35E6-E4F8-BF1A-029423ADE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9587"/>
            <a:ext cx="10515600" cy="5547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/>
              <a:t>Example Program using auto:</a:t>
            </a:r>
          </a:p>
          <a:p>
            <a:pPr marL="630238" indent="0">
              <a:buNone/>
            </a:pPr>
            <a:r>
              <a:rPr lang="en-IN" dirty="0"/>
              <a:t>#include&lt;stdio.h&gt;</a:t>
            </a:r>
          </a:p>
          <a:p>
            <a:pPr marL="630238" indent="0">
              <a:buNone/>
            </a:pPr>
            <a:r>
              <a:rPr lang="en-IN" dirty="0"/>
              <a:t>#include&lt;conio.h&gt;</a:t>
            </a:r>
          </a:p>
          <a:p>
            <a:pPr marL="630238" indent="0">
              <a:buNone/>
            </a:pPr>
            <a:r>
              <a:rPr lang="en-IN" dirty="0"/>
              <a:t>void main()</a:t>
            </a:r>
          </a:p>
          <a:p>
            <a:pPr marL="630238" indent="0">
              <a:buNone/>
            </a:pPr>
            <a:r>
              <a:rPr lang="en-IN" dirty="0"/>
              <a:t>{</a:t>
            </a:r>
          </a:p>
          <a:p>
            <a:pPr marL="630238" indent="0">
              <a:buNone/>
            </a:pPr>
            <a:r>
              <a:rPr lang="en-IN" dirty="0" err="1"/>
              <a:t>autointa</a:t>
            </a:r>
            <a:r>
              <a:rPr lang="en-IN" dirty="0"/>
              <a:t>=10;</a:t>
            </a:r>
          </a:p>
          <a:p>
            <a:pPr marL="630238" indent="0">
              <a:buNone/>
            </a:pPr>
            <a:r>
              <a:rPr lang="en-IN" dirty="0" err="1"/>
              <a:t>clrscr</a:t>
            </a:r>
            <a:r>
              <a:rPr lang="en-IN" dirty="0"/>
              <a:t>();</a:t>
            </a:r>
          </a:p>
          <a:p>
            <a:pPr marL="630238" indent="0">
              <a:buNone/>
            </a:pPr>
            <a:r>
              <a:rPr lang="en-IN" dirty="0" err="1"/>
              <a:t>printf</a:t>
            </a:r>
            <a:r>
              <a:rPr lang="en-IN" dirty="0"/>
              <a:t>(“a is %d”, a);</a:t>
            </a:r>
          </a:p>
          <a:p>
            <a:pPr marL="630238" indent="0">
              <a:buNone/>
            </a:pPr>
            <a:r>
              <a:rPr lang="en-IN" dirty="0" err="1"/>
              <a:t>getch</a:t>
            </a:r>
            <a:r>
              <a:rPr lang="en-IN" dirty="0"/>
              <a:t>();</a:t>
            </a:r>
          </a:p>
          <a:p>
            <a:pPr marL="630238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r>
              <a:rPr lang="en-IN" dirty="0"/>
              <a:t>Output:</a:t>
            </a:r>
          </a:p>
          <a:p>
            <a:pPr marL="0" indent="0">
              <a:buNone/>
            </a:pPr>
            <a:r>
              <a:rPr lang="en-IN" dirty="0"/>
              <a:t>a is 10</a:t>
            </a:r>
          </a:p>
        </p:txBody>
      </p:sp>
    </p:spTree>
    <p:extLst>
      <p:ext uri="{BB962C8B-B14F-4D97-AF65-F5344CB8AC3E}">
        <p14:creationId xmlns:p14="http://schemas.microsoft.com/office/powerpoint/2010/main" val="1015450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D1B5E-0893-617D-0102-0A212B0E4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External Storage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AB419-5A1F-986C-8904-F80587545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also known as the extern storage class</a:t>
            </a:r>
          </a:p>
          <a:p>
            <a:r>
              <a:rPr lang="en-US" dirty="0"/>
              <a:t>Global variable which is visible to all the files present in a program.</a:t>
            </a:r>
          </a:p>
          <a:p>
            <a:r>
              <a:rPr lang="en-US" dirty="0"/>
              <a:t>When using the extern storage class, we cannot initialize the variable.</a:t>
            </a:r>
          </a:p>
          <a:p>
            <a:pPr marL="0" indent="0">
              <a:buNone/>
            </a:pPr>
            <a:r>
              <a:rPr lang="en-US" b="1" dirty="0"/>
              <a:t>Features</a:t>
            </a:r>
          </a:p>
          <a:p>
            <a:r>
              <a:rPr lang="en-US" dirty="0"/>
              <a:t>The variables that are declared as extern have no allocation of memory.</a:t>
            </a:r>
          </a:p>
          <a:p>
            <a:r>
              <a:rPr lang="en-US" dirty="0"/>
              <a:t>An external integral type’s default initial value is going to be 0, or else it is null.</a:t>
            </a:r>
          </a:p>
          <a:p>
            <a:pPr marL="0" indent="0">
              <a:buNone/>
            </a:pP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785566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DF190-B41D-4664-15AF-61D9FCC63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Features Conti..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5D250-CDE0-0A76-C4B6-B5E8E58BC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external variable can be initialized multiple times, but we can only initialize it a single time.</a:t>
            </a:r>
          </a:p>
          <a:p>
            <a:pPr>
              <a:lnSpc>
                <a:spcPct val="150000"/>
              </a:lnSpc>
            </a:pPr>
            <a:r>
              <a:rPr lang="en-US" dirty="0"/>
              <a:t>External variables are declared out of main() function.</a:t>
            </a:r>
          </a:p>
          <a:p>
            <a:pPr>
              <a:lnSpc>
                <a:spcPct val="150000"/>
              </a:lnSpc>
            </a:pPr>
            <a:r>
              <a:rPr lang="en-US" dirty="0"/>
              <a:t>The variables can be accessed in main function and inside the user defined functions.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v-SE" b="1" i="1" dirty="0"/>
              <a:t>Syntax: extern datatype var1, var2,...varn;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v-SE" b="1" i="1" dirty="0"/>
              <a:t>Example: extern int a;</a:t>
            </a:r>
            <a:endParaRPr lang="en-IN" b="1" i="1" dirty="0"/>
          </a:p>
        </p:txBody>
      </p:sp>
    </p:spTree>
    <p:extLst>
      <p:ext uri="{BB962C8B-B14F-4D97-AF65-F5344CB8AC3E}">
        <p14:creationId xmlns:p14="http://schemas.microsoft.com/office/powerpoint/2010/main" val="53155262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844</Words>
  <Application>Microsoft Office PowerPoint</Application>
  <PresentationFormat>Widescreen</PresentationFormat>
  <Paragraphs>116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STORAGE CLASSES</vt:lpstr>
      <vt:lpstr>STORAGE CLASS</vt:lpstr>
      <vt:lpstr>Types</vt:lpstr>
      <vt:lpstr>Comparison</vt:lpstr>
      <vt:lpstr>Automatic Storage Class</vt:lpstr>
      <vt:lpstr>Features</vt:lpstr>
      <vt:lpstr>PowerPoint Presentation</vt:lpstr>
      <vt:lpstr>External Storage Class</vt:lpstr>
      <vt:lpstr>Features Conti..</vt:lpstr>
      <vt:lpstr>PowerPoint Presentation</vt:lpstr>
      <vt:lpstr>Static Storage Class</vt:lpstr>
      <vt:lpstr>Features</vt:lpstr>
      <vt:lpstr>PowerPoint Presentation</vt:lpstr>
      <vt:lpstr>Register Storage Class:</vt:lpstr>
      <vt:lpstr>PowerPoint Presentation</vt:lpstr>
      <vt:lpstr>Typedef Storage class: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DHARANI M</dc:creator>
  <cp:lastModifiedBy>DHARANI M</cp:lastModifiedBy>
  <cp:revision>15</cp:revision>
  <dcterms:created xsi:type="dcterms:W3CDTF">2025-11-15T05:04:38Z</dcterms:created>
  <dcterms:modified xsi:type="dcterms:W3CDTF">2025-11-18T03:57:44Z</dcterms:modified>
</cp:coreProperties>
</file>